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2" name="Shape 25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" name="Brödtext nivå et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ktangel"/>
          <p:cNvSpPr/>
          <p:nvPr/>
        </p:nvSpPr>
        <p:spPr>
          <a:xfrm>
            <a:off x="152400" y="152400"/>
            <a:ext cx="8832850" cy="304800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9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0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1" name="Rektangel"/>
          <p:cNvSpPr/>
          <p:nvPr/>
        </p:nvSpPr>
        <p:spPr>
          <a:xfrm>
            <a:off x="-1" y="0"/>
            <a:ext cx="9144002" cy="1190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2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3" name="Rektangel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4" name="Rektangel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5" name="Linje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66" name="Cirke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7" name="Cirkel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8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69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70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71" name="Diabildsnummer"/>
          <p:cNvSpPr txBox="1"/>
          <p:nvPr>
            <p:ph type="sldNum" sz="quarter" idx="2"/>
          </p:nvPr>
        </p:nvSpPr>
        <p:spPr>
          <a:xfrm>
            <a:off x="1442114" y="36703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Linje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79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0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1" name="Rektangel"/>
          <p:cNvSpPr/>
          <p:nvPr/>
        </p:nvSpPr>
        <p:spPr>
          <a:xfrm>
            <a:off x="-1" y="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2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3" name="Rektangel"/>
          <p:cNvSpPr/>
          <p:nvPr/>
        </p:nvSpPr>
        <p:spPr>
          <a:xfrm>
            <a:off x="152400" y="152400"/>
            <a:ext cx="8832850" cy="30162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4" name="Rektangel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5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6" name="Cirke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7" name="Cirkel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8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89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90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91" name="Diabildsnummer"/>
          <p:cNvSpPr txBox="1"/>
          <p:nvPr>
            <p:ph type="sldNum" sz="quarter" idx="2"/>
          </p:nvPr>
        </p:nvSpPr>
        <p:spPr>
          <a:xfrm>
            <a:off x="1442114" y="36703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99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0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1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2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3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4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05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6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07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208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09" name="Diabildsnummer"/>
          <p:cNvSpPr txBox="1"/>
          <p:nvPr>
            <p:ph type="sldNum" sz="quarter" idx="2"/>
          </p:nvPr>
        </p:nvSpPr>
        <p:spPr>
          <a:xfrm>
            <a:off x="4413914" y="1094105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17" name="Rektangel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18" name="Rektangel"/>
          <p:cNvSpPr/>
          <p:nvPr/>
        </p:nvSpPr>
        <p:spPr>
          <a:xfrm>
            <a:off x="-1" y="0"/>
            <a:ext cx="9144002" cy="155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19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0" name="Rektangel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1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2" name="Linje"/>
          <p:cNvSpPr/>
          <p:nvPr/>
        </p:nvSpPr>
        <p:spPr>
          <a:xfrm flipH="1">
            <a:off x="7144385" y="156209"/>
            <a:ext cx="1" cy="6245227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23" name="Cirkel"/>
          <p:cNvSpPr/>
          <p:nvPr/>
        </p:nvSpPr>
        <p:spPr>
          <a:xfrm>
            <a:off x="6838950" y="2925762"/>
            <a:ext cx="609600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4" name="Cirkel"/>
          <p:cNvSpPr/>
          <p:nvPr/>
        </p:nvSpPr>
        <p:spPr>
          <a:xfrm>
            <a:off x="6934200" y="3021012"/>
            <a:ext cx="420688" cy="419101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5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226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7" name="Diabildsnummer"/>
          <p:cNvSpPr txBox="1"/>
          <p:nvPr>
            <p:ph type="sldNum" sz="quarter" idx="2"/>
          </p:nvPr>
        </p:nvSpPr>
        <p:spPr>
          <a:xfrm>
            <a:off x="6985664" y="3064192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5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6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7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8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9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40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41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42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43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244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45" name="Diabildsnummer"/>
          <p:cNvSpPr txBox="1"/>
          <p:nvPr>
            <p:ph type="sldNum" sz="quarter" idx="2"/>
          </p:nvPr>
        </p:nvSpPr>
        <p:spPr>
          <a:xfrm>
            <a:off x="4413914" y="1094105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1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2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3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4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5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6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7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8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29" name="Diabildsnummer"/>
          <p:cNvSpPr txBox="1"/>
          <p:nvPr>
            <p:ph type="sldNum" sz="quarter" idx="2"/>
          </p:nvPr>
        </p:nvSpPr>
        <p:spPr>
          <a:xfrm>
            <a:off x="4413914" y="1094105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0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31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9" name="Rektangel"/>
          <p:cNvSpPr/>
          <p:nvPr/>
        </p:nvSpPr>
        <p:spPr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0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1" name="Rektangel"/>
          <p:cNvSpPr/>
          <p:nvPr/>
        </p:nvSpPr>
        <p:spPr>
          <a:xfrm>
            <a:off x="-1" y="0"/>
            <a:ext cx="9144002" cy="25146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2" name="Rektangel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3" name="Linje"/>
          <p:cNvSpPr/>
          <p:nvPr/>
        </p:nvSpPr>
        <p:spPr>
          <a:xfrm>
            <a:off x="155575" y="2419350"/>
            <a:ext cx="8832850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44" name="Rektangel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5" name="Cirkel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6" name="Cirkel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7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48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9" name="Diabildsnummer"/>
          <p:cNvSpPr txBox="1"/>
          <p:nvPr>
            <p:ph type="sldNum" sz="quarter" idx="2"/>
          </p:nvPr>
        </p:nvSpPr>
        <p:spPr>
          <a:xfrm>
            <a:off x="4413914" y="225298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7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8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9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0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1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2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" name="Diabildsnummer"/>
          <p:cNvSpPr txBox="1"/>
          <p:nvPr>
            <p:ph type="sldNum" sz="quarter" idx="2"/>
          </p:nvPr>
        </p:nvSpPr>
        <p:spPr>
          <a:xfrm>
            <a:off x="4432964" y="1081405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3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4" name="Rektangel"/>
          <p:cNvSpPr/>
          <p:nvPr/>
        </p:nvSpPr>
        <p:spPr>
          <a:xfrm>
            <a:off x="-1" y="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5" name="Rektangel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6" name="Rektangel"/>
          <p:cNvSpPr/>
          <p:nvPr/>
        </p:nvSpPr>
        <p:spPr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7" name="Rektangel"/>
          <p:cNvSpPr/>
          <p:nvPr/>
        </p:nvSpPr>
        <p:spPr>
          <a:xfrm>
            <a:off x="155575" y="142875"/>
            <a:ext cx="8832850" cy="213995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8" name="Rektangel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9" name="Rektangel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0" name="Linje"/>
          <p:cNvSpPr/>
          <p:nvPr/>
        </p:nvSpPr>
        <p:spPr>
          <a:xfrm>
            <a:off x="152400" y="2438400"/>
            <a:ext cx="8832850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81" name="Cirkel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2" name="Cirkel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3" name="Diabildsnummer"/>
          <p:cNvSpPr txBox="1"/>
          <p:nvPr>
            <p:ph type="sldNum" sz="quarter" idx="2"/>
          </p:nvPr>
        </p:nvSpPr>
        <p:spPr>
          <a:xfrm>
            <a:off x="4413914" y="225298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1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2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3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4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5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6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97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8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9" name="Linje"/>
          <p:cNvSpPr/>
          <p:nvPr/>
        </p:nvSpPr>
        <p:spPr>
          <a:xfrm flipV="1">
            <a:off x="4562474" y="1576387"/>
            <a:ext cx="9527" cy="4818064"/>
          </a:xfrm>
          <a:prstGeom prst="line">
            <a:avLst/>
          </a:prstGeom>
          <a:ln>
            <a:solidFill>
              <a:srgbClr val="646B86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00" name="Diabildsnummer"/>
          <p:cNvSpPr txBox="1"/>
          <p:nvPr>
            <p:ph type="sldNum" sz="quarter" idx="2"/>
          </p:nvPr>
        </p:nvSpPr>
        <p:spPr>
          <a:xfrm>
            <a:off x="4413914" y="1094105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Linje"/>
          <p:cNvSpPr/>
          <p:nvPr/>
        </p:nvSpPr>
        <p:spPr>
          <a:xfrm flipV="1">
            <a:off x="4572000" y="2200275"/>
            <a:ext cx="0" cy="4187825"/>
          </a:xfrm>
          <a:prstGeom prst="line">
            <a:avLst/>
          </a:prstGeom>
          <a:ln>
            <a:solidFill>
              <a:srgbClr val="646B86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08" name="Rektangel"/>
          <p:cNvSpPr/>
          <p:nvPr/>
        </p:nvSpPr>
        <p:spPr>
          <a:xfrm>
            <a:off x="-1" y="0"/>
            <a:ext cx="9144002" cy="1447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9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0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1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2" name="Rektangel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3" name="Rektangel"/>
          <p:cNvSpPr/>
          <p:nvPr/>
        </p:nvSpPr>
        <p:spPr>
          <a:xfrm>
            <a:off x="146050" y="6391275"/>
            <a:ext cx="8832850" cy="311150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4" name="Linje"/>
          <p:cNvSpPr/>
          <p:nvPr/>
        </p:nvSpPr>
        <p:spPr>
          <a:xfrm>
            <a:off x="152400" y="1279525"/>
            <a:ext cx="8832850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6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7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8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19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0" name="Diabildsnummer"/>
          <p:cNvSpPr txBox="1"/>
          <p:nvPr>
            <p:ph type="sldNum" sz="quarter" idx="2"/>
          </p:nvPr>
        </p:nvSpPr>
        <p:spPr>
          <a:xfrm>
            <a:off x="4413914" y="109728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8" name="Rektangel"/>
          <p:cNvSpPr/>
          <p:nvPr/>
        </p:nvSpPr>
        <p:spPr>
          <a:xfrm>
            <a:off x="-1" y="0"/>
            <a:ext cx="9144002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9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0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1" name="Rektangel"/>
          <p:cNvSpPr/>
          <p:nvPr/>
        </p:nvSpPr>
        <p:spPr>
          <a:xfrm>
            <a:off x="149225" y="6388100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2" name="Rektangel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3" name="Linje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Cirkel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5" name="Cirkel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6" name="Diabildsnummer"/>
          <p:cNvSpPr txBox="1"/>
          <p:nvPr>
            <p:ph type="sldNum" sz="quarter" idx="2"/>
          </p:nvPr>
        </p:nvSpPr>
        <p:spPr>
          <a:xfrm>
            <a:off x="4413914" y="1090930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ktangel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4" name="Rektangel"/>
          <p:cNvSpPr/>
          <p:nvPr/>
        </p:nvSpPr>
        <p:spPr>
          <a:xfrm>
            <a:off x="-1" y="0"/>
            <a:ext cx="9144002" cy="155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5" name="Rektangel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6" name="Rektangel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7" name="Rektangel"/>
          <p:cNvSpPr/>
          <p:nvPr/>
        </p:nvSpPr>
        <p:spPr>
          <a:xfrm>
            <a:off x="146050" y="6391275"/>
            <a:ext cx="8832850" cy="309563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8" name="Rektangel"/>
          <p:cNvSpPr/>
          <p:nvPr/>
        </p:nvSpPr>
        <p:spPr>
          <a:xfrm>
            <a:off x="152400" y="158750"/>
            <a:ext cx="8832850" cy="6546850"/>
          </a:xfrm>
          <a:prstGeom prst="rect">
            <a:avLst/>
          </a:prstGeom>
          <a:ln>
            <a:solidFill>
              <a:srgbClr val="7B9899"/>
            </a:solidFill>
          </a:ln>
        </p:spPr>
        <p:txBody>
          <a:bodyPr lIns="45719" rIns="45719" anchor="ctr"/>
          <a:lstStyle/>
          <a:p>
            <a:pPr>
              <a:defRPr sz="1800"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9" name="Titeltext"/>
          <p:cNvSpPr txBox="1"/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50" name="Brödtext nivå ett…"/>
          <p:cNvSpPr txBox="1"/>
          <p:nvPr>
            <p:ph type="body" idx="1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609744" indent="-335106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2pPr>
            <a:lvl3pPr marL="902335" indent="-308610">
              <a:spcBef>
                <a:spcPts val="600"/>
              </a:spcBef>
              <a:buClr>
                <a:srgbClr val="D16349"/>
              </a:buClr>
              <a:buSzPct val="75000"/>
              <a:buChar char=""/>
              <a:defRPr sz="2700">
                <a:latin typeface="Georgia"/>
                <a:ea typeface="Georgia"/>
                <a:cs typeface="Georgia"/>
                <a:sym typeface="Georgia"/>
              </a:defRPr>
            </a:lvl3pPr>
            <a:lvl4pPr marL="1211262" indent="-342900">
              <a:spcBef>
                <a:spcPts val="600"/>
              </a:spcBef>
              <a:buClr>
                <a:srgbClr val="D16349"/>
              </a:buClr>
              <a:buSzPct val="70000"/>
              <a:buChar char="○"/>
              <a:defRPr sz="2700">
                <a:latin typeface="Georgia"/>
                <a:ea typeface="Georgia"/>
                <a:cs typeface="Georgia"/>
                <a:sym typeface="Georgia"/>
              </a:defRPr>
            </a:lvl4pPr>
            <a:lvl5pPr marL="1485900" indent="-342900">
              <a:spcBef>
                <a:spcPts val="600"/>
              </a:spcBef>
              <a:buClr>
                <a:srgbClr val="D16349"/>
              </a:buClr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1" name="Diabildsnummer"/>
          <p:cNvSpPr txBox="1"/>
          <p:nvPr>
            <p:ph type="sldNum" sz="quarter" idx="2"/>
          </p:nvPr>
        </p:nvSpPr>
        <p:spPr>
          <a:xfrm>
            <a:off x="4413914" y="6378892"/>
            <a:ext cx="316172" cy="332741"/>
          </a:xfrm>
          <a:prstGeom prst="rect">
            <a:avLst/>
          </a:prstGeom>
        </p:spPr>
        <p:txBody>
          <a:bodyPr anchor="ctr"/>
          <a:lstStyle>
            <a:lvl1pPr algn="ctr"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Brödtext nivå ett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Resultaträkning 2022 och jämförelsetal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Resultaträkning 2022 och jämförelsetal</a:t>
            </a:r>
          </a:p>
        </p:txBody>
      </p:sp>
      <p:sp>
        <p:nvSpPr>
          <p:cNvPr id="255" name="Diabildsnummer"/>
          <p:cNvSpPr txBox="1"/>
          <p:nvPr>
            <p:ph type="sldNum" sz="quarter" idx="2"/>
          </p:nvPr>
        </p:nvSpPr>
        <p:spPr>
          <a:xfrm>
            <a:off x="4476273" y="1090929"/>
            <a:ext cx="191454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56" name="Tabell 1"/>
          <p:cNvGraphicFramePr/>
          <p:nvPr/>
        </p:nvGraphicFramePr>
        <p:xfrm>
          <a:off x="350837" y="1513330"/>
          <a:ext cx="8856663" cy="50006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968625"/>
                <a:gridCol w="1058904"/>
                <a:gridCol w="1039713"/>
                <a:gridCol w="1255565"/>
                <a:gridCol w="1040017"/>
                <a:gridCol w="1079500"/>
              </a:tblGrid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Budget 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2021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2020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2019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Föreningens 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1" sz="11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 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1" sz="11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 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 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Medlemsavgifter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Övriga sidointäkter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2 900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3 400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3 800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2 450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Ränteintäkter + utjämning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202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1 669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524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Summa 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459 852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460 150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460 550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460 869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Föreningens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Avgifter till riksförbund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Lokalhyra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−1 005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−225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El belysning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−38 405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−27 149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−30 080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−44 489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6052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El underhåll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−4 444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−109 261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−21 923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Vägunderhåll/Markarbete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−217 973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−205 000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−185 983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−653 573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−150 832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Underhåll brunnar och avskiljare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−16 609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−30 795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−19 490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−17 480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Övriga fastighetskostnader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−19 063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−5 875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Områdesdag/förbrukningsmaterial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−9 579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−14 000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−10 212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−3 345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−3 267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Konsultarvoden/redovisningstjänster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−12 032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−10 938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−8 313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−9 969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Reparation/underhåll inventarier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−3 275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−4 484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−406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−3 955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Styrelse &amp; Revisor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−7 095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−6 600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−5 796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−5 600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−6 600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IT-tjänster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−2 123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−3 500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−1 063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−1 824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−1 824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Bankkostnader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−1 781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−408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−1 611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−126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Övriga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−1 900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Summa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−310 905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−314 130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−301 364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−840 633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−263 695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6052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  <a:tr h="2524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/>
                        <a:t>Årets resultat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148 947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142 620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158 786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−380 083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197 174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</a:tbl>
          </a:graphicData>
        </a:graphic>
      </p:graphicFrame>
      <p:sp>
        <p:nvSpPr>
          <p:cNvPr id="257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58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Balansräkning 2022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Balansräkning 2022</a:t>
            </a:r>
          </a:p>
        </p:txBody>
      </p:sp>
      <p:sp>
        <p:nvSpPr>
          <p:cNvPr id="261" name="Diabildsnummer"/>
          <p:cNvSpPr txBox="1"/>
          <p:nvPr>
            <p:ph type="sldNum" sz="quarter" idx="2"/>
          </p:nvPr>
        </p:nvSpPr>
        <p:spPr>
          <a:xfrm>
            <a:off x="4463176" y="1090929"/>
            <a:ext cx="217648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62" name="Tabell 1"/>
          <p:cNvGraphicFramePr/>
          <p:nvPr/>
        </p:nvGraphicFramePr>
        <p:xfrm>
          <a:off x="461630" y="1576387"/>
          <a:ext cx="8534401" cy="424815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716462"/>
                <a:gridCol w="1843087"/>
                <a:gridCol w="1661189"/>
              </a:tblGrid>
              <a:tr h="2190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Balansräkning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2022-12-31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2021-12-31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>
                        <a:defRPr b="1" sz="1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Tillgångar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Kundfordringar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4 500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4 500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Kassa och bank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1 025 691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857 815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b="1"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 tillgångar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1 030 192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862 316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Eget kapital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Underhållsfond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−318 412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−188 412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Balanserat resultat inkl. föregående års resultat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−489 841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−461 055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Årets resultat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−148 947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−158 786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 Eget kapital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−957 200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−808 253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Skulder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Leverantörsskulder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−66 898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−43 765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Övriga kortfristiga skulder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−7 798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Upplupna kostnader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−6 094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−2 500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 skulder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−72 992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i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−54 063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 Eget kapital och skulder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−1 030 192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−862 316 kr</a:t>
                      </a:r>
                    </a:p>
                  </a:txBody>
                  <a:tcPr marL="0" marR="0" marT="0" marB="0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3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64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Diabildsnummer"/>
          <p:cNvSpPr txBox="1"/>
          <p:nvPr>
            <p:ph type="sldNum" sz="quarter" idx="2"/>
          </p:nvPr>
        </p:nvSpPr>
        <p:spPr>
          <a:xfrm>
            <a:off x="4482921" y="1081404"/>
            <a:ext cx="216258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7" name="Förslag till vinstdisposition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Förslag till vinstdisposition</a:t>
            </a:r>
          </a:p>
        </p:txBody>
      </p:sp>
      <p:sp>
        <p:nvSpPr>
          <p:cNvPr id="268" name="Styrelsen föreslår att…"/>
          <p:cNvSpPr txBox="1"/>
          <p:nvPr>
            <p:ph type="body" idx="4294967295"/>
          </p:nvPr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>
            <a:lvl1pPr marL="273050" indent="-273050">
              <a:spcBef>
                <a:spcPts val="600"/>
              </a:spcBef>
              <a:buClr>
                <a:srgbClr val="D16349"/>
              </a:buClr>
              <a:buSzPct val="85000"/>
              <a:buChar char="●"/>
              <a:defRPr sz="2700">
                <a:latin typeface="Georgia"/>
                <a:ea typeface="Georgia"/>
                <a:cs typeface="Georgia"/>
                <a:sym typeface="Georgia"/>
              </a:defRPr>
            </a:lvl1pPr>
            <a:lvl2pPr marL="547687" indent="-273050">
              <a:spcBef>
                <a:spcPts val="0"/>
              </a:spcBef>
              <a:buClr>
                <a:srgbClr val="CCB400"/>
              </a:buClr>
              <a:buSzPct val="70000"/>
              <a:buChar char="○"/>
              <a:defRPr sz="2200">
                <a:solidFill>
                  <a:srgbClr val="646B86"/>
                </a:solidFill>
                <a:latin typeface="Georgia"/>
                <a:ea typeface="Georgia"/>
                <a:cs typeface="Georgia"/>
                <a:sym typeface="Georgia"/>
              </a:defRPr>
            </a:lvl2pPr>
          </a:lstStyle>
          <a:p>
            <a:pPr/>
            <a:r>
              <a:t>Styrelsen föreslår att </a:t>
            </a:r>
          </a:p>
          <a:p>
            <a:pPr lvl="1"/>
            <a:r>
              <a:t>130 000 kr av 2022 års resultat avsätts till underhållsfonden.</a:t>
            </a:r>
          </a:p>
        </p:txBody>
      </p:sp>
      <p:sp>
        <p:nvSpPr>
          <p:cNvPr id="269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70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Diabildsnummer"/>
          <p:cNvSpPr txBox="1"/>
          <p:nvPr>
            <p:ph type="sldNum" sz="quarter" idx="2"/>
          </p:nvPr>
        </p:nvSpPr>
        <p:spPr>
          <a:xfrm>
            <a:off x="4481581" y="1081404"/>
            <a:ext cx="218938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3" name="Underhållsfondens betydelse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Underhållsfondens betydelse</a:t>
            </a:r>
          </a:p>
        </p:txBody>
      </p:sp>
      <p:sp>
        <p:nvSpPr>
          <p:cNvPr id="274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75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  <p:graphicFrame>
        <p:nvGraphicFramePr>
          <p:cNvPr id="276" name="Tabell 1"/>
          <p:cNvGraphicFramePr/>
          <p:nvPr/>
        </p:nvGraphicFramePr>
        <p:xfrm>
          <a:off x="372744" y="1975052"/>
          <a:ext cx="8449312" cy="214393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714940"/>
                <a:gridCol w="901938"/>
                <a:gridCol w="901938"/>
                <a:gridCol w="873752"/>
                <a:gridCol w="1014680"/>
                <a:gridCol w="1014680"/>
                <a:gridCol w="1014680"/>
              </a:tblGrid>
              <a:tr h="26330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 År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2025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2030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2045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2055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2065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  <a:tr h="47746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Uttagsbehov enligt underhållsplan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565 000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741 000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472 000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743 000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1 005 000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63306">
                <a:tc>
                  <a:txBody>
                    <a:bodyPr/>
                    <a:lstStyle/>
                    <a:p>
                      <a:pPr algn="l"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6330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Avsättning per år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130 000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130 000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6330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Saldo underhållsfond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318 000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708 000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793 000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1 252 000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1 580 000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1 637 000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4270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  <a:tr h="35782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200"/>
                        <a:t>Saldo efter uttag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318 000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143 000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52 000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780 000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837 000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200"/>
                        <a:t>632 000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Diabildsnummer"/>
          <p:cNvSpPr txBox="1"/>
          <p:nvPr>
            <p:ph type="sldNum" sz="quarter" idx="2"/>
          </p:nvPr>
        </p:nvSpPr>
        <p:spPr>
          <a:xfrm>
            <a:off x="4485302" y="1081404"/>
            <a:ext cx="211496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9" name="Förslag till Budget 2023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Förslag till Budget 2023</a:t>
            </a:r>
          </a:p>
        </p:txBody>
      </p:sp>
      <p:sp>
        <p:nvSpPr>
          <p:cNvPr id="280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81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  <p:graphicFrame>
        <p:nvGraphicFramePr>
          <p:cNvPr id="282" name="Tabell 1"/>
          <p:cNvGraphicFramePr/>
          <p:nvPr/>
        </p:nvGraphicFramePr>
        <p:xfrm>
          <a:off x="440391" y="1535112"/>
          <a:ext cx="8856664" cy="50006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497919"/>
                <a:gridCol w="916557"/>
                <a:gridCol w="904162"/>
              </a:tblGrid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 Budget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000"/>
                        <a:t>2023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Ökning/minskning mot resultat 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Föreningens 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1" sz="11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Medlemsavgifter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456 750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Ränteintäkter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4 000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4 000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3654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Summa intäkter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460 750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4 000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6052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Föreningens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Avgifter till riksförbund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Lokalhyra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El belysning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−38 000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El underhåll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Vägunderhåll/Markarbete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−225 000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7 000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Oljeavskiljare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Övriga fastighetskostnader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Områdesdag/förbrukningsmaterial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Konsultarvoden/redovisningstjänster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−27 000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15 000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Reparation/underhåll inventarier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Styrelse &amp; Revisor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−7 100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IT-tjänster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−1 100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−1 000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Bankkostnader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−2 000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Övriga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3188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Summa kostnader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−342 200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Ca 27 000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524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Budgeterat resultat 2023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118 550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1" sz="1100"/>
                      </a:pP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  <a:tr h="160529">
                <a:tc>
                  <a:txBody>
                    <a:bodyPr/>
                    <a:lstStyle/>
                    <a:p>
                      <a:pPr algn="l"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Avsättning underhållsfond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−130 000 kr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1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FFF8C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3" name="Tabell 1-1-1-1"/>
          <p:cNvGraphicFramePr/>
          <p:nvPr/>
        </p:nvGraphicFramePr>
        <p:xfrm>
          <a:off x="5050793" y="1565275"/>
          <a:ext cx="8856664" cy="50006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828357"/>
                <a:gridCol w="913562"/>
                <a:gridCol w="945203"/>
              </a:tblGrid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Budget eget kapital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000"/>
                        <a:t>2023-12-31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Ökning/minskning mot balans 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Underhållsfond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−448 412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130 000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Balanserat resultat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−508 788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18 947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/>
                        <a:t>Budgeterat resultat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/>
                        <a:t>−118 550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−30 397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2524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000"/>
                        <a:t>Summa eget kapital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100"/>
                        <a:t>−1 075 750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i="1" sz="800"/>
                        <a:t>118 550 kr</a:t>
                      </a:r>
                    </a:p>
                  </a:txBody>
                  <a:tcPr marL="0" marR="0" marT="0" marB="0" anchor="b" anchorCtr="0" horzOverflow="overflow">
                    <a:solidFill>
                      <a:srgbClr val="CCB4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4" name="Tabell 1-1"/>
          <p:cNvGraphicFramePr/>
          <p:nvPr/>
        </p:nvGraphicFramePr>
        <p:xfrm>
          <a:off x="5059723" y="2897038"/>
          <a:ext cx="8856663" cy="50006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669264"/>
              </a:tblGrid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Lika elpriser som 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Inget underhåll 2022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Ökade kostnader, avveckling kompost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Ökade redovisningskostnader samt väginspektion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5 ordinarie, 2 suppleant, 2 revisorer, hemsida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i="1" sz="800"/>
                        <a:t>Förändring i tjänst</a:t>
                      </a: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  <a:tr h="185737">
                <a:tc>
                  <a:txBody>
                    <a:bodyPr/>
                    <a:lstStyle/>
                    <a:p>
                      <a:pPr algn="l">
                        <a:defRPr i="1" sz="800"/>
                      </a:pPr>
                    </a:p>
                  </a:txBody>
                  <a:tcPr marL="0" marR="0" marT="0" marB="0" anchor="b" anchorCtr="0" horzOverflow="overflow">
                    <a:solidFill>
                      <a:srgbClr val="FFF8C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Diabildsnummer"/>
          <p:cNvSpPr txBox="1"/>
          <p:nvPr>
            <p:ph type="sldNum" sz="quarter" idx="2"/>
          </p:nvPr>
        </p:nvSpPr>
        <p:spPr>
          <a:xfrm>
            <a:off x="4481482" y="1081404"/>
            <a:ext cx="219136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7" name="Elförbrukning under året"/>
          <p:cNvSpPr txBox="1"/>
          <p:nvPr>
            <p:ph type="title" idx="4294967295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b"/>
          <a:lstStyle>
            <a:lvl1pPr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Elförbrukning under året</a:t>
            </a:r>
          </a:p>
        </p:txBody>
      </p:sp>
      <p:sp>
        <p:nvSpPr>
          <p:cNvPr id="288" name="Text"/>
          <p:cNvSpPr txBox="1"/>
          <p:nvPr/>
        </p:nvSpPr>
        <p:spPr>
          <a:xfrm>
            <a:off x="0" y="0"/>
            <a:ext cx="127000" cy="447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89" name="Rosenlunds Samfällighetsförening"/>
          <p:cNvSpPr txBox="1"/>
          <p:nvPr/>
        </p:nvSpPr>
        <p:spPr>
          <a:xfrm>
            <a:off x="350520" y="6410325"/>
            <a:ext cx="3489960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Rosenlunds Samfällighetsförening</a:t>
            </a:r>
          </a:p>
        </p:txBody>
      </p:sp>
      <p:sp>
        <p:nvSpPr>
          <p:cNvPr id="290" name="2023-03-12"/>
          <p:cNvSpPr txBox="1"/>
          <p:nvPr/>
        </p:nvSpPr>
        <p:spPr>
          <a:xfrm>
            <a:off x="5836920" y="6405562"/>
            <a:ext cx="2953386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2023-03-12</a:t>
            </a:r>
          </a:p>
        </p:txBody>
      </p:sp>
      <p:pic>
        <p:nvPicPr>
          <p:cNvPr id="291" name="Skärmavbild 2023-03-13 kl. 16.32.48.png" descr="Skärmavbild 2023-03-13 kl. 16.32.4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618" y="1722386"/>
            <a:ext cx="8610764" cy="42244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Anpassad formgivning">
  <a:themeElements>
    <a:clrScheme name="Anpassad formgivning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npassad formgivning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Anpassad formgivn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Anpassad formgivning">
  <a:themeElements>
    <a:clrScheme name="Anpassad formgivning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npassad formgivning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Anpassad formgivn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